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sldIdLst>
    <p:sldId id="261" r:id="rId3"/>
    <p:sldId id="258" r:id="rId4"/>
    <p:sldId id="256" r:id="rId5"/>
    <p:sldId id="292" r:id="rId6"/>
    <p:sldId id="266" r:id="rId7"/>
    <p:sldId id="267" r:id="rId8"/>
    <p:sldId id="269" r:id="rId9"/>
    <p:sldId id="290" r:id="rId10"/>
    <p:sldId id="291" r:id="rId11"/>
    <p:sldId id="271" r:id="rId12"/>
    <p:sldId id="272" r:id="rId13"/>
    <p:sldId id="273" r:id="rId14"/>
    <p:sldId id="270"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7073" autoAdjust="0"/>
  </p:normalViewPr>
  <p:slideViewPr>
    <p:cSldViewPr>
      <p:cViewPr varScale="1">
        <p:scale>
          <a:sx n="47" d="100"/>
          <a:sy n="47" d="100"/>
        </p:scale>
        <p:origin x="2208" y="4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4/28/2017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So</a:t>
            </a:r>
            <a:r>
              <a:rPr lang="en-US" baseline="0" dirty="0"/>
              <a:t> when you do that, it’ll open up the information box to look like this.  There are a lot of numbers here and it can be confusing but I will walk you through this to hopefully make it simple and easy for you to follow when you are doing this on your own.</a:t>
            </a:r>
          </a:p>
          <a:p>
            <a:endParaRPr lang="en-US" baseline="0" dirty="0"/>
          </a:p>
          <a:p>
            <a:r>
              <a:rPr lang="en-US" baseline="0" dirty="0"/>
              <a:t>The first thing to note is the number at the top of this box.  Every block group has a unique identifier, which you will need to provide to DOH to show where the day care home is located and which block group you are referencing.  You may know that either 18 and under, or 12 and under data could be used to determine area eligibility.  The map will show you the information for this block group using both types of data.  This first box shows all of the 18 and under data.  So what this mean is that in this block group there are 2,880 children who are ages 18 and under and of those 2,880, 1,345 are free and reduced price eligible.  And this last number there shows you the percentage of children that are free and reduced price eligible, which is determined by taking 1,345 and dividing it by 2,880.  When you do that you get 46.70%.</a:t>
            </a:r>
          </a:p>
          <a:p>
            <a:endParaRPr lang="en-US" baseline="0" dirty="0"/>
          </a:p>
          <a:p>
            <a:r>
              <a:rPr lang="en-US" baseline="0" dirty="0"/>
              <a:t>In the yellow box you see this exact same information for the 12 and under census data.</a:t>
            </a:r>
          </a:p>
          <a:p>
            <a:r>
              <a:rPr lang="en-US" baseline="0" dirty="0"/>
              <a:t>And in the green box, you have the last set of numbers, which is the hardest to make sense of.  It shows you the block group(s) that the data was averaged with to make this particular block potentially eligible. In the purple box, you can see the unique identifier of the one or two eligible block group(s) that were averaged with this one to make it potentially eligible using 18 and under data.  In this case, only block other block group was required to average to hit the 50% threshold, however you will see a second number listed here if two blocks were required.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a:p>
        </p:txBody>
      </p:sp>
    </p:spTree>
    <p:extLst>
      <p:ext uri="{BB962C8B-B14F-4D97-AF65-F5344CB8AC3E}">
        <p14:creationId xmlns:p14="http://schemas.microsoft.com/office/powerpoint/2010/main" val="175357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I am going to show you how to take the information</a:t>
            </a:r>
            <a:r>
              <a:rPr lang="en-US" baseline="0" dirty="0"/>
              <a:t> that was in the pop up box and put it into a format that you should submit to DOH.  So you will see the box on the left has the exact same information that we just walked thought in the previous slide, and the table on the right will be provided to you to use after the webinar.  This table has been provided by USDA to use.</a:t>
            </a:r>
          </a:p>
          <a:p>
            <a:endParaRPr lang="en-US" baseline="0" dirty="0"/>
          </a:p>
          <a:p>
            <a:r>
              <a:rPr lang="en-US" baseline="0" dirty="0"/>
              <a:t>So the first thing you will want to do is that the block group identifier at the top of the information box one the map and put it into the first column of the table.  Next you will want to input the child census data into the table.  Since this block group was made potentially eligible using either the 18 and under or the 12 or under data it is arbitrary which data you use.  But in our example we will use the 18 and under data highlighted at the top of the table.</a:t>
            </a:r>
          </a:p>
          <a:p>
            <a:endParaRPr lang="en-US" baseline="0" dirty="0"/>
          </a:p>
          <a:p>
            <a:r>
              <a:rPr lang="en-US" baseline="0" dirty="0"/>
              <a:t>To complete the rest of the table, we will need to locate the area eligible block group that made our block group potentially eligible.  The best way to do that is to transfer the eligible block group’s unique identifier number onto the second row of the table.  And then you will want to go back to the map.</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25</a:t>
            </a:fld>
            <a:endParaRPr lang="en-US"/>
          </a:p>
        </p:txBody>
      </p:sp>
    </p:spTree>
    <p:extLst>
      <p:ext uri="{BB962C8B-B14F-4D97-AF65-F5344CB8AC3E}">
        <p14:creationId xmlns:p14="http://schemas.microsoft.com/office/powerpoint/2010/main" val="185409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then you will want to go back to the map and locate the locate the area eligible block group that made our block group potentially eligible.  You can see that there are multiple block groups that are adjacent to out original block group that could have been used to potentially make our original block group eligible.  Unfortunately you will need to click on each potential block to identify the matching one.  Clicking on each block will open a pop up similar to the one we opened when clicking on the blue block where our day care home is located.  This is the particular eligible block group that made our block group potentially eligible as confirmed by this unique identifier here.  You will then need to do the same thing with the information in this pop up that you did with the potentially eligible one in the previous slide.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26</a:t>
            </a:fld>
            <a:endParaRPr lang="en-US"/>
          </a:p>
        </p:txBody>
      </p:sp>
    </p:spTree>
    <p:extLst>
      <p:ext uri="{BB962C8B-B14F-4D97-AF65-F5344CB8AC3E}">
        <p14:creationId xmlns:p14="http://schemas.microsoft.com/office/powerpoint/2010/main" val="343492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going back to our table,</a:t>
            </a:r>
            <a:r>
              <a:rPr lang="en-US" baseline="0" dirty="0"/>
              <a:t> here is that same pop-up from the previous slide’s map, just put next to the table we had worked on earlier.  Using the exact same steps as with the potentially eligible block group, you’ll start by putting the unique identifier into the second row first column of the table.  You will then similarly want to the child poverty data into the table.  You will want to make sure you are using the same data type for all of the block groups in the table.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a:p>
        </p:txBody>
      </p:sp>
    </p:spTree>
    <p:extLst>
      <p:ext uri="{BB962C8B-B14F-4D97-AF65-F5344CB8AC3E}">
        <p14:creationId xmlns:p14="http://schemas.microsoft.com/office/powerpoint/2010/main" val="42296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last step to completing the table is to calculate the new percentage</a:t>
            </a:r>
            <a:r>
              <a:rPr lang="en-US" baseline="0" dirty="0"/>
              <a:t> for this potentially eligible block group.  It is a weighted average. You will then submit this weighted table to DOH to show us that the day care home is area eligible through the use of averaging.  DOH will then submit the data to USDA and when it receives a response (positive or negative) the day care home sponsor will be notified for its records and to pass the information along to the day care home provider.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a:p>
        </p:txBody>
      </p:sp>
    </p:spTree>
    <p:extLst>
      <p:ext uri="{BB962C8B-B14F-4D97-AF65-F5344CB8AC3E}">
        <p14:creationId xmlns:p14="http://schemas.microsoft.com/office/powerpoint/2010/main" val="255287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44401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a:t>
            </a:r>
            <a:r>
              <a:rPr lang="en-US" baseline="0" dirty="0"/>
              <a:t> purpose of this map is to quickly show you if a day care home is located in a block group that meets the 50 percent free and reduced price area eligibility criterion when averaged with adjacent block groups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384713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This is the detail box</a:t>
            </a:r>
            <a:r>
              <a:rPr lang="en-US" baseline="0" dirty="0"/>
              <a:t> of the map and it shows you some key </a:t>
            </a:r>
            <a:r>
              <a:rPr lang="en-US" dirty="0"/>
              <a:t>information about the map.  The first</a:t>
            </a:r>
            <a:r>
              <a:rPr lang="en-US" baseline="0" dirty="0"/>
              <a:t> is the legend, which is in the red box.  All block groups are color coded by eligibility status in the map.  The block groups in orange are those that meet the 50% area eligibility threshold on their own and block groups in gray reflect locations that are not area eligible.  These two categories of block groups are consistent with the area eligibility information that is presented in the USDA capacity builder and FRAC mapper, which all of you should already be familiar with.  The blue color means that the block group only meets the 50% area eligibility threshold when it is averaged with at least one and up to two adjacent block groups.  We call these block groups potentially eligible in the legend of this map, only because there is the added the sponsor and then state agency needs to verify that they are actually eligible through the use of averaging.  But the block groups will only show up as blue on the map if they do in fact meet the 50% threshold as a result of the averaging. </a:t>
            </a:r>
          </a:p>
          <a:p>
            <a:endParaRPr lang="en-US" baseline="0" dirty="0"/>
          </a:p>
          <a:p>
            <a:r>
              <a:rPr lang="en-US" baseline="0" dirty="0"/>
              <a:t>I also want to point out the green box, which contains the link to download the user’s guide, which will help you to interpret the map and how to use the data provided in the map to submit a request to DOH to get your site formally designated as area eligible.</a:t>
            </a:r>
          </a:p>
          <a:p>
            <a:endParaRPr lang="en-US" baseline="0" dirty="0"/>
          </a:p>
          <a:p>
            <a:r>
              <a:rPr lang="en-US" baseline="0" dirty="0"/>
              <a:t>To close the Detail box, click on the “X,” and if you need to go back to the detail box, just click right here.  The Plus and Minus in the Yellow box is used to zoom in and zoom out of the map.  </a:t>
            </a:r>
          </a:p>
          <a:p>
            <a:endParaRPr lang="en-US" baseline="0" dirty="0"/>
          </a:p>
          <a:p>
            <a:r>
              <a:rPr lang="en-US" baseline="0" dirty="0"/>
              <a:t>And then the first step to using this map is to input the address of the day care home into the search bar at the top of this picture.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315169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input the address into the search bar, you’ll see something like this.  You’ll be shown the location at street level.  So you can see our example 13705 Hawkeye </a:t>
            </a:r>
            <a:r>
              <a:rPr lang="en-US" baseline="0" dirty="0" err="1"/>
              <a:t>Dr</a:t>
            </a:r>
            <a:r>
              <a:rPr lang="en-US" baseline="0" dirty="0"/>
              <a:t>, Orlando, FL 32837 is located in a blue census block group.  This means that this block group is considered potentially eligible and the day care home is area eligible as a result of averaging.  You are likely to want to zoom out to get a better sense of where you are in this map, which you can do by clicking this zoom out button.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162645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you use that button to zoom out a few times, your map should look like this.  So</a:t>
            </a:r>
            <a:r>
              <a:rPr lang="en-US" baseline="0" dirty="0"/>
              <a:t> in a nutshell you’ve determined that the day care home is potentially eligible.  Now what you will need to do next is determine how to access the information that you will need to verify with DOH that the home is indeed area eligible.  The First thing you will want to do is close the address box, which you will do by click the “X” on the upper right hand corner.  And then what you will want to do is click anywhere onto the block group that the day care home is located in to pull up the free and reduced price eligibility study information about the children living in this block group.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22</a:t>
            </a:fld>
            <a:endParaRPr lang="en-US"/>
          </a:p>
        </p:txBody>
      </p:sp>
    </p:spTree>
    <p:extLst>
      <p:ext uri="{BB962C8B-B14F-4D97-AF65-F5344CB8AC3E}">
        <p14:creationId xmlns:p14="http://schemas.microsoft.com/office/powerpoint/2010/main" val="369868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anywhere</a:t>
            </a:r>
            <a:r>
              <a:rPr lang="en-US" baseline="0" dirty="0"/>
              <a:t> on the block group will bring up a box that will look this this and you will want to click on the maximize button in the top right hand corner of the box so you can display all of the information without needing to scroll.</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23</a:t>
            </a:fld>
            <a:endParaRPr lang="en-US"/>
          </a:p>
        </p:txBody>
      </p:sp>
    </p:spTree>
    <p:extLst>
      <p:ext uri="{BB962C8B-B14F-4D97-AF65-F5344CB8AC3E}">
        <p14:creationId xmlns:p14="http://schemas.microsoft.com/office/powerpoint/2010/main" val="345446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a:t>Click to edit Master subtitle style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047E157E-8DCB-4F70-A0AF-5EB586A91DD4}" type="datetime1">
              <a:rPr kumimoji="0" lang="en-US" smtClean="0">
                <a:solidFill>
                  <a:srgbClr val="FFFFFF"/>
                </a:solidFill>
              </a:rPr>
              <a:pPr algn="ctr"/>
              <a:t>4/28/2017</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1" hangingPunct="1"/>
            <a:r>
              <a:rPr lang="en-US"/>
              <a:t>Click to edit Master title style</a:t>
            </a:r>
            <a:endParaRPr/>
          </a:p>
        </p:txBody>
      </p:sp>
      <p:sp>
        <p:nvSpPr>
          <p:cNvPr id="3" name="Rectangle 2"/>
          <p:cNvSpPr>
            <a:spLocks noGrp="1"/>
          </p:cNvSpPr>
          <p:nvPr>
            <p:ph type="dt" sz="half" idx="10"/>
          </p:nvPr>
        </p:nvSpPr>
        <p:spPr/>
        <p:txBody>
          <a:bodyPr/>
          <a:lstStyle/>
          <a:p>
            <a:fld id="{E4606EA6-EFEA-4C30-9264-4F9291A5780D}" type="datetime1">
              <a:rPr kumimoji="0" lang="en-US" smtClean="0"/>
              <a:pPr/>
              <a:t>4/28/2017</a:t>
            </a:fld>
            <a:endParaRPr kumimoji="0" lang="en-US"/>
          </a:p>
        </p:txBody>
      </p:sp>
      <p:sp>
        <p:nvSpPr>
          <p:cNvPr id="4" name="Rectangle 3"/>
          <p:cNvSpPr>
            <a:spLocks noGrp="1"/>
          </p:cNvSpPr>
          <p:nvPr>
            <p:ph type="ftr" sz="quarter" idx="11"/>
          </p:nvPr>
        </p:nvSpPr>
        <p:spPr/>
        <p:txBody>
          <a:bodyPr/>
          <a:lstStyle/>
          <a:p>
            <a:endParaRPr kumimoji="0" lang="en-US"/>
          </a:p>
        </p:txBody>
      </p:sp>
      <p:sp>
        <p:nvSpPr>
          <p:cNvPr id="5" name="Rectangle 4"/>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a:p>
        </p:txBody>
      </p:sp>
      <p:sp>
        <p:nvSpPr>
          <p:cNvPr id="7" name="Rectangle 6"/>
          <p:cNvSpPr>
            <a:spLocks noGrp="1"/>
          </p:cNvSpPr>
          <p:nvPr>
            <p:ph sz="quarter" idx="13"/>
          </p:nvPr>
        </p:nvSpPr>
        <p:spPr>
          <a:xfrm>
            <a:off x="609600" y="1352550"/>
            <a:ext cx="8153400" cy="3276600"/>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a:t>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kumimoji="0" lang="en-US" smtClean="0"/>
              <a:pPr/>
              <a:t>4/28/2017</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1" name="Content Placeholder 10"/>
          <p:cNvSpPr>
            <a:spLocks noGrp="1"/>
          </p:cNvSpPr>
          <p:nvPr>
            <p:ph sz="quarter" idx="14"/>
          </p:nvPr>
        </p:nvSpPr>
        <p:spPr>
          <a:xfrm>
            <a:off x="4844901" y="1352549"/>
            <a:ext cx="3886200" cy="3268625"/>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8" name="Date Placeholder 7"/>
          <p:cNvSpPr>
            <a:spLocks noGrp="1"/>
          </p:cNvSpPr>
          <p:nvPr>
            <p:ph type="dt" sz="half" idx="15"/>
          </p:nvPr>
        </p:nvSpPr>
        <p:spPr/>
        <p:txBody>
          <a:bodyPr rtlCol="0"/>
          <a:lstStyle/>
          <a:p>
            <a:fld id="{E4606EA6-EFEA-4C30-9264-4F9291A5780D}" type="datetime1">
              <a:rPr kumimoji="0" lang="en-US" smtClean="0"/>
              <a:pPr/>
              <a:t>4/28/2017</a:t>
            </a:fld>
            <a:endParaRPr kumimoji="0" lang="en-US"/>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0" name="Date Placeholder 9"/>
          <p:cNvSpPr>
            <a:spLocks noGrp="1"/>
          </p:cNvSpPr>
          <p:nvPr>
            <p:ph type="dt" sz="half" idx="15"/>
          </p:nvPr>
        </p:nvSpPr>
        <p:spPr/>
        <p:txBody>
          <a:bodyPr rtlCol="0"/>
          <a:lstStyle/>
          <a:p>
            <a:fld id="{E4606EA6-EFEA-4C30-9264-4F9291A5780D}" type="datetime1">
              <a:rPr kumimoji="0" lang="en-US" smtClean="0"/>
              <a:pPr/>
              <a:t>4/28/2017</a:t>
            </a:fld>
            <a:endParaRPr kumimoji="0"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3" name="Date Placeholder 2"/>
          <p:cNvSpPr>
            <a:spLocks noGrp="1"/>
          </p:cNvSpPr>
          <p:nvPr>
            <p:ph type="dt" sz="half" idx="10"/>
          </p:nvPr>
        </p:nvSpPr>
        <p:spPr/>
        <p:txBody>
          <a:bodyPr/>
          <a:lstStyle/>
          <a:p>
            <a:fld id="{6DFADB5D-B7A0-47E3-AD2D-B1A6F8614213}" type="datetime1">
              <a:rPr kumimoji="0" lang="en-US" smtClean="0"/>
              <a:pPr/>
              <a:t>4/28/2017</a:t>
            </a:fld>
            <a:endParaRPr kumimoji="0"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kumimoji="0" lang="en-US" smtClean="0"/>
              <a:pPr/>
              <a:t>4/28/2017</a:t>
            </a:fld>
            <a:endParaRPr kumimoji="0"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a:t>Click to edit Master title style</a:t>
            </a:r>
            <a:endParaRPr/>
          </a:p>
        </p:txBody>
      </p:sp>
      <p:sp>
        <p:nvSpPr>
          <p:cNvPr id="5" name="Date Placeholder 4"/>
          <p:cNvSpPr>
            <a:spLocks noGrp="1"/>
          </p:cNvSpPr>
          <p:nvPr>
            <p:ph type="dt" sz="half" idx="10"/>
          </p:nvPr>
        </p:nvSpPr>
        <p:spPr/>
        <p:txBody>
          <a:bodyPr/>
          <a:lstStyle/>
          <a:p>
            <a:fld id="{F49A8198-4617-485E-9585-4840B69DBBA6}" type="datetime1">
              <a:rPr kumimoji="0" lang="en-US" smtClean="0"/>
              <a:pPr/>
              <a:t>4/28/2017</a:t>
            </a:fld>
            <a:endParaRPr kumimoji="0"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a:t>Edit Master text styles</a:t>
            </a:r>
          </a:p>
        </p:txBody>
      </p:sp>
      <p:sp>
        <p:nvSpPr>
          <p:cNvPr id="9" name="Content Placeholder 8"/>
          <p:cNvSpPr>
            <a:spLocks noGrp="1"/>
          </p:cNvSpPr>
          <p:nvPr>
            <p:ph sz="quarter" idx="13"/>
          </p:nvPr>
        </p:nvSpPr>
        <p:spPr>
          <a:xfrm>
            <a:off x="2362200" y="1428750"/>
            <a:ext cx="6400800" cy="3200400"/>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a:t>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kumimoji="0" lang="en-US" smtClean="0"/>
              <a:pPr/>
              <a:t>4/28/2017</a:t>
            </a:fld>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a:t>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E4606EA6-EFEA-4C30-9264-4F9291A5780D}" type="datetime1">
              <a:rPr kumimoji="0" lang="en-US" smtClean="0"/>
              <a:pPr/>
              <a:t>4/28/2017</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1" hangingPunct="1"/>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estpractices.nokidhungry.org/events/2016/august/24/new-tool-averaged-eligibility-map" TargetMode="External"/><Relationship Id="rId2" Type="http://schemas.openxmlformats.org/officeDocument/2006/relationships/hyperlink" Target="http://www.fairdata2000.com/CACFP/index.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p:txBody>
          <a:bodyPr/>
          <a:lstStyle/>
          <a:p>
            <a:r>
              <a:rPr lang="en-US" dirty="0"/>
              <a:t>Sponsors of Day Care Homes</a:t>
            </a:r>
          </a:p>
        </p:txBody>
      </p:sp>
      <p:sp>
        <p:nvSpPr>
          <p:cNvPr id="4" name="Rectangle 3"/>
          <p:cNvSpPr>
            <a:spLocks noGrp="1"/>
          </p:cNvSpPr>
          <p:nvPr>
            <p:ph type="title"/>
          </p:nvPr>
        </p:nvSpPr>
        <p:spPr/>
        <p:txBody>
          <a:bodyPr>
            <a:normAutofit fontScale="90000"/>
          </a:bodyPr>
          <a:lstStyle/>
          <a:p>
            <a:r>
              <a:rPr lang="en-US" dirty="0"/>
              <a:t>Tier Determination</a:t>
            </a:r>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10937" b="10937"/>
          <a:stretch>
            <a:fillRect/>
          </a:stretch>
        </p:blipFill>
        <p:spPr>
          <a:xfrm>
            <a:off x="1535290" y="0"/>
            <a:ext cx="7608710" cy="3431822"/>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111458"/>
            <a:ext cx="914400" cy="1032042"/>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057400"/>
            <a:ext cx="7123113" cy="2266950"/>
          </a:xfrm>
        </p:spPr>
        <p:txBody>
          <a:bodyPr>
            <a:normAutofit/>
          </a:bodyPr>
          <a:lstStyle/>
          <a:p>
            <a:r>
              <a:rPr lang="en-US" dirty="0"/>
              <a:t>What can a sponsor use for documenting Tier 1 Home based on school data?</a:t>
            </a:r>
          </a:p>
          <a:p>
            <a:r>
              <a:rPr lang="en-US" dirty="0"/>
              <a:t>Is there a new census map that a sponsor can use for determining Tier 1 Home?</a:t>
            </a:r>
          </a:p>
          <a:p>
            <a:endParaRPr lang="en-US" dirty="0"/>
          </a:p>
        </p:txBody>
      </p:sp>
      <p:sp>
        <p:nvSpPr>
          <p:cNvPr id="5" name="Title 4"/>
          <p:cNvSpPr>
            <a:spLocks noGrp="1"/>
          </p:cNvSpPr>
          <p:nvPr>
            <p:ph type="title"/>
          </p:nvPr>
        </p:nvSpPr>
        <p:spPr/>
        <p:txBody>
          <a:bodyPr>
            <a:normAutofit fontScale="90000"/>
          </a:bodyPr>
          <a:lstStyle/>
          <a:p>
            <a:r>
              <a:rPr lang="en-US" dirty="0"/>
              <a:t>Documentation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333271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8110"/>
            <a:ext cx="7543800" cy="1005840"/>
          </a:xfrm>
        </p:spPr>
        <p:txBody>
          <a:bodyPr/>
          <a:lstStyle/>
          <a:p>
            <a:r>
              <a:rPr lang="en-US" dirty="0"/>
              <a:t>School Data Documentation</a:t>
            </a:r>
          </a:p>
        </p:txBody>
      </p:sp>
      <p:sp>
        <p:nvSpPr>
          <p:cNvPr id="5" name="Content Placeholder 4"/>
          <p:cNvSpPr>
            <a:spLocks noGrp="1"/>
          </p:cNvSpPr>
          <p:nvPr>
            <p:ph sz="quarter" idx="13"/>
          </p:nvPr>
        </p:nvSpPr>
        <p:spPr/>
        <p:txBody>
          <a:bodyPr/>
          <a:lstStyle/>
          <a:p>
            <a:r>
              <a:rPr lang="en-US" dirty="0"/>
              <a:t>The sponsor must determine and document school zone information for each day care home qualified as Tier 1.</a:t>
            </a:r>
          </a:p>
          <a:p>
            <a:r>
              <a:rPr lang="en-US" dirty="0"/>
              <a:t>The sponsor must verify the school zone by one of the following methods: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291143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7540752" cy="1005840"/>
          </a:xfrm>
        </p:spPr>
        <p:txBody>
          <a:bodyPr/>
          <a:lstStyle/>
          <a:p>
            <a:r>
              <a:rPr lang="en-US" dirty="0"/>
              <a:t>School Data Documentation</a:t>
            </a:r>
          </a:p>
        </p:txBody>
      </p:sp>
      <p:sp>
        <p:nvSpPr>
          <p:cNvPr id="4" name="Content Placeholder 3"/>
          <p:cNvSpPr>
            <a:spLocks noGrp="1"/>
          </p:cNvSpPr>
          <p:nvPr>
            <p:ph sz="quarter" idx="13"/>
          </p:nvPr>
        </p:nvSpPr>
        <p:spPr/>
        <p:txBody>
          <a:bodyPr>
            <a:normAutofit fontScale="77500" lnSpcReduction="20000"/>
          </a:bodyPr>
          <a:lstStyle/>
          <a:p>
            <a:r>
              <a:rPr lang="en-US" dirty="0"/>
              <a:t>Explore the site to find school zone listings.</a:t>
            </a:r>
          </a:p>
          <a:p>
            <a:r>
              <a:rPr lang="en-US" dirty="0"/>
              <a:t>Type in the address of the day care home.</a:t>
            </a:r>
          </a:p>
          <a:p>
            <a:r>
              <a:rPr lang="en-US" dirty="0"/>
              <a:t>Print the page that lists the school zone for the DCH.</a:t>
            </a:r>
          </a:p>
          <a:p>
            <a:r>
              <a:rPr lang="en-US" dirty="0"/>
              <a:t>Computer generated printing date is necessary.</a:t>
            </a:r>
          </a:p>
        </p:txBody>
      </p:sp>
      <p:pic>
        <p:nvPicPr>
          <p:cNvPr id="8" name="Content Placeholder 7"/>
          <p:cNvPicPr>
            <a:picLocks noGrp="1" noChangeAspect="1"/>
          </p:cNvPicPr>
          <p:nvPr>
            <p:ph sz="quarter" idx="14"/>
          </p:nvPr>
        </p:nvPicPr>
        <p:blipFill>
          <a:blip r:embed="rId2"/>
          <a:stretch>
            <a:fillRect/>
          </a:stretch>
        </p:blipFill>
        <p:spPr>
          <a:xfrm>
            <a:off x="4814108" y="1362075"/>
            <a:ext cx="3859183" cy="3186113"/>
          </a:xfrm>
          <a:prstGeom prst="rect">
            <a:avLst/>
          </a:prstGeom>
        </p:spPr>
      </p:pic>
      <p:sp>
        <p:nvSpPr>
          <p:cNvPr id="6" name="Text Placeholder 5"/>
          <p:cNvSpPr>
            <a:spLocks noGrp="1"/>
          </p:cNvSpPr>
          <p:nvPr>
            <p:ph type="body" sz="quarter" idx="18"/>
          </p:nvPr>
        </p:nvSpPr>
        <p:spPr/>
        <p:txBody>
          <a:bodyPr/>
          <a:lstStyle/>
          <a:p>
            <a:r>
              <a:rPr lang="en-US" dirty="0"/>
              <a:t>Local School Board Website: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232432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118110"/>
            <a:ext cx="7540752" cy="1005840"/>
          </a:xfrm>
        </p:spPr>
        <p:txBody>
          <a:bodyPr/>
          <a:lstStyle/>
          <a:p>
            <a:r>
              <a:rPr lang="en-US" dirty="0"/>
              <a:t>School Data Documentation</a:t>
            </a:r>
          </a:p>
        </p:txBody>
      </p:sp>
      <p:pic>
        <p:nvPicPr>
          <p:cNvPr id="11" name="Content Placeholder 10"/>
          <p:cNvPicPr>
            <a:picLocks noGrp="1" noChangeAspect="1"/>
          </p:cNvPicPr>
          <p:nvPr>
            <p:ph sz="quarter" idx="13"/>
          </p:nvPr>
        </p:nvPicPr>
        <p:blipFill>
          <a:blip r:embed="rId2"/>
          <a:stretch>
            <a:fillRect/>
          </a:stretch>
        </p:blipFill>
        <p:spPr>
          <a:xfrm>
            <a:off x="609600" y="2021297"/>
            <a:ext cx="3886200" cy="1867669"/>
          </a:xfrm>
          <a:prstGeom prst="rect">
            <a:avLst/>
          </a:prstGeom>
        </p:spPr>
      </p:pic>
      <p:sp>
        <p:nvSpPr>
          <p:cNvPr id="7" name="Content Placeholder 6"/>
          <p:cNvSpPr>
            <a:spLocks noGrp="1"/>
          </p:cNvSpPr>
          <p:nvPr>
            <p:ph sz="quarter" idx="14"/>
          </p:nvPr>
        </p:nvSpPr>
        <p:spPr>
          <a:xfrm>
            <a:off x="4800600" y="2266950"/>
            <a:ext cx="3886200" cy="2281768"/>
          </a:xfrm>
        </p:spPr>
        <p:txBody>
          <a:bodyPr>
            <a:noAutofit/>
          </a:bodyPr>
          <a:lstStyle/>
          <a:p>
            <a:r>
              <a:rPr lang="en-US" sz="2000" dirty="0"/>
              <a:t>Copy the section of the map that includes the school zone of the DCH.</a:t>
            </a:r>
          </a:p>
          <a:p>
            <a:r>
              <a:rPr lang="en-US" sz="2000" dirty="0"/>
              <a:t>Mark the location of the DCH.</a:t>
            </a:r>
          </a:p>
          <a:p>
            <a:r>
              <a:rPr lang="en-US" sz="2000" dirty="0"/>
              <a:t>Highlight the school zone boundaries.</a:t>
            </a:r>
          </a:p>
        </p:txBody>
      </p:sp>
      <p:sp>
        <p:nvSpPr>
          <p:cNvPr id="9" name="Text Placeholder 8"/>
          <p:cNvSpPr>
            <a:spLocks noGrp="1"/>
          </p:cNvSpPr>
          <p:nvPr>
            <p:ph type="body" sz="quarter" idx="19"/>
          </p:nvPr>
        </p:nvSpPr>
        <p:spPr>
          <a:xfrm>
            <a:off x="4800600" y="1362286"/>
            <a:ext cx="3886200" cy="904664"/>
          </a:xfrm>
        </p:spPr>
        <p:txBody>
          <a:bodyPr>
            <a:noAutofit/>
          </a:bodyPr>
          <a:lstStyle/>
          <a:p>
            <a:r>
              <a:rPr lang="en-US" dirty="0"/>
              <a:t>Current county elementary school-zone map from the school board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73632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School Data Documentation</a:t>
            </a:r>
          </a:p>
        </p:txBody>
      </p:sp>
      <p:sp>
        <p:nvSpPr>
          <p:cNvPr id="10" name="Content Placeholder 9"/>
          <p:cNvSpPr>
            <a:spLocks noGrp="1"/>
          </p:cNvSpPr>
          <p:nvPr>
            <p:ph sz="quarter" idx="13"/>
          </p:nvPr>
        </p:nvSpPr>
        <p:spPr>
          <a:xfrm>
            <a:off x="609600" y="1919818"/>
            <a:ext cx="8077200" cy="2628900"/>
          </a:xfrm>
        </p:spPr>
        <p:txBody>
          <a:bodyPr>
            <a:normAutofit fontScale="77500" lnSpcReduction="20000"/>
          </a:bodyPr>
          <a:lstStyle/>
          <a:p>
            <a:r>
              <a:rPr lang="en-US" dirty="0"/>
              <a:t>Obtain a school board official’s attestation of the day care home’s school zone written on school board letterhead, or</a:t>
            </a:r>
          </a:p>
          <a:p>
            <a:r>
              <a:rPr lang="en-US" dirty="0"/>
              <a:t>Place a memorandum in the day care home’s file, which details the school zone information provided by the school board official(s), the name(s) of the official(s) consulted, and the date the information was obtained.</a:t>
            </a:r>
          </a:p>
          <a:p>
            <a:r>
              <a:rPr lang="en-US" dirty="0"/>
              <a:t>Maintain a copy of the current county school zone map from the school board on file</a:t>
            </a:r>
          </a:p>
        </p:txBody>
      </p:sp>
      <p:sp>
        <p:nvSpPr>
          <p:cNvPr id="12" name="Text Placeholder 11"/>
          <p:cNvSpPr>
            <a:spLocks noGrp="1"/>
          </p:cNvSpPr>
          <p:nvPr>
            <p:ph type="body" sz="quarter" idx="18"/>
          </p:nvPr>
        </p:nvSpPr>
        <p:spPr>
          <a:xfrm>
            <a:off x="609600" y="1362287"/>
            <a:ext cx="8077200" cy="530352"/>
          </a:xfrm>
        </p:spPr>
        <p:txBody>
          <a:bodyPr/>
          <a:lstStyle/>
          <a:p>
            <a:r>
              <a:rPr lang="en-US" dirty="0"/>
              <a:t>School Board Contact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51689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7540752" cy="1005840"/>
          </a:xfrm>
        </p:spPr>
        <p:txBody>
          <a:bodyPr/>
          <a:lstStyle/>
          <a:p>
            <a:r>
              <a:rPr lang="en-US" dirty="0"/>
              <a:t>Documentation that is not allowed</a:t>
            </a:r>
          </a:p>
        </p:txBody>
      </p:sp>
      <p:pic>
        <p:nvPicPr>
          <p:cNvPr id="8" name="Content Placeholder 7"/>
          <p:cNvPicPr>
            <a:picLocks noGrp="1" noChangeAspect="1"/>
          </p:cNvPicPr>
          <p:nvPr>
            <p:ph sz="quarter" idx="13"/>
          </p:nvPr>
        </p:nvPicPr>
        <p:blipFill>
          <a:blip r:embed="rId2"/>
          <a:stretch>
            <a:fillRect/>
          </a:stretch>
        </p:blipFill>
        <p:spPr>
          <a:xfrm>
            <a:off x="609600" y="2217209"/>
            <a:ext cx="3886200" cy="2033058"/>
          </a:xfrm>
          <a:prstGeom prst="rect">
            <a:avLst/>
          </a:prstGeom>
        </p:spPr>
      </p:pic>
      <p:pic>
        <p:nvPicPr>
          <p:cNvPr id="9" name="Content Placeholder 8"/>
          <p:cNvPicPr>
            <a:picLocks noGrp="1" noChangeAspect="1"/>
          </p:cNvPicPr>
          <p:nvPr>
            <p:ph sz="quarter" idx="14"/>
          </p:nvPr>
        </p:nvPicPr>
        <p:blipFill>
          <a:blip r:embed="rId3"/>
          <a:stretch>
            <a:fillRect/>
          </a:stretch>
        </p:blipFill>
        <p:spPr>
          <a:xfrm>
            <a:off x="4800600" y="1939738"/>
            <a:ext cx="3886200" cy="2587999"/>
          </a:xfrm>
          <a:prstGeom prst="rect">
            <a:avLst/>
          </a:prstGeom>
        </p:spPr>
      </p:pic>
      <p:sp>
        <p:nvSpPr>
          <p:cNvPr id="5" name="Text Placeholder 4"/>
          <p:cNvSpPr>
            <a:spLocks noGrp="1"/>
          </p:cNvSpPr>
          <p:nvPr>
            <p:ph type="body" sz="quarter" idx="18"/>
          </p:nvPr>
        </p:nvSpPr>
        <p:spPr/>
        <p:txBody>
          <a:bodyPr/>
          <a:lstStyle/>
          <a:p>
            <a:r>
              <a:rPr lang="en-US" dirty="0"/>
              <a:t>Google Maps</a:t>
            </a:r>
          </a:p>
        </p:txBody>
      </p:sp>
      <p:sp>
        <p:nvSpPr>
          <p:cNvPr id="6" name="Text Placeholder 5"/>
          <p:cNvSpPr>
            <a:spLocks noGrp="1"/>
          </p:cNvSpPr>
          <p:nvPr>
            <p:ph type="body" sz="quarter" idx="19"/>
          </p:nvPr>
        </p:nvSpPr>
        <p:spPr/>
        <p:txBody>
          <a:bodyPr/>
          <a:lstStyle/>
          <a:p>
            <a:r>
              <a:rPr lang="en-US" dirty="0"/>
              <a:t>Non-school Board Maps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307947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idx="1"/>
          </p:nvPr>
        </p:nvSpPr>
        <p:spPr/>
      </p:sp>
      <p:sp>
        <p:nvSpPr>
          <p:cNvPr id="7" name="Title 6"/>
          <p:cNvSpPr>
            <a:spLocks noGrp="1"/>
          </p:cNvSpPr>
          <p:nvPr>
            <p:ph type="title"/>
          </p:nvPr>
        </p:nvSpPr>
        <p:spPr/>
        <p:txBody>
          <a:bodyPr>
            <a:noAutofit/>
          </a:bodyPr>
          <a:lstStyle/>
          <a:p>
            <a:r>
              <a:rPr lang="en-US" sz="1900" dirty="0"/>
              <a:t>A new census map that a sponsor can use for determining Tier </a:t>
            </a:r>
            <a:r>
              <a:rPr lang="en-US" sz="1900"/>
              <a:t>1 Home</a:t>
            </a:r>
            <a:endParaRPr lang="en-US" sz="1900" dirty="0"/>
          </a:p>
        </p:txBody>
      </p:sp>
      <p:pic>
        <p:nvPicPr>
          <p:cNvPr id="11" name="Picture 10"/>
          <p:cNvPicPr>
            <a:picLocks noChangeAspect="1"/>
          </p:cNvPicPr>
          <p:nvPr/>
        </p:nvPicPr>
        <p:blipFill>
          <a:blip r:embed="rId2"/>
          <a:stretch>
            <a:fillRect/>
          </a:stretch>
        </p:blipFill>
        <p:spPr>
          <a:xfrm>
            <a:off x="1549399" y="0"/>
            <a:ext cx="5843467" cy="3429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11458"/>
            <a:ext cx="914400" cy="1032042"/>
          </a:xfrm>
          <a:prstGeom prst="rect">
            <a:avLst/>
          </a:prstGeom>
        </p:spPr>
      </p:pic>
      <p:pic>
        <p:nvPicPr>
          <p:cNvPr id="14"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558507" y="834361"/>
            <a:ext cx="3419855" cy="1751132"/>
          </a:xfrm>
          <a:prstGeom prst="rect">
            <a:avLst/>
          </a:prstGeom>
        </p:spPr>
      </p:pic>
    </p:spTree>
    <p:extLst>
      <p:ext uri="{BB962C8B-B14F-4D97-AF65-F5344CB8AC3E}">
        <p14:creationId xmlns:p14="http://schemas.microsoft.com/office/powerpoint/2010/main" val="91720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USDA’s Averaging Policy</a:t>
            </a:r>
          </a:p>
        </p:txBody>
      </p:sp>
      <p:sp>
        <p:nvSpPr>
          <p:cNvPr id="10" name="Content Placeholder 9"/>
          <p:cNvSpPr>
            <a:spLocks noGrp="1"/>
          </p:cNvSpPr>
          <p:nvPr>
            <p:ph sz="quarter" idx="13"/>
          </p:nvPr>
        </p:nvSpPr>
        <p:spPr/>
        <p:txBody>
          <a:bodyPr>
            <a:normAutofit fontScale="92500" lnSpcReduction="10000"/>
          </a:bodyPr>
          <a:lstStyle/>
          <a:p>
            <a:r>
              <a:rPr lang="en-US" dirty="0"/>
              <a:t>Area Eligibility using census data= 50% or more of children in a Census Block Group or Tract are eligible for free and reduced price meals.</a:t>
            </a:r>
          </a:p>
          <a:p>
            <a:r>
              <a:rPr lang="en-US" dirty="0"/>
              <a:t>Averaging policy – a census block group with at least 40% FRP eligible children may be averaged with one or two adjacent block groups to meet the 50% area eligible threshold</a:t>
            </a:r>
          </a:p>
          <a:p>
            <a:r>
              <a:rPr lang="en-US" dirty="0"/>
              <a:t>18 and under data or 12 and under data may be used</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4139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 that can be used</a:t>
            </a:r>
          </a:p>
        </p:txBody>
      </p:sp>
      <p:sp>
        <p:nvSpPr>
          <p:cNvPr id="3" name="Content Placeholder 2"/>
          <p:cNvSpPr>
            <a:spLocks noGrp="1"/>
          </p:cNvSpPr>
          <p:nvPr>
            <p:ph sz="quarter" idx="13"/>
          </p:nvPr>
        </p:nvSpPr>
        <p:spPr/>
        <p:txBody>
          <a:bodyPr/>
          <a:lstStyle/>
          <a:p>
            <a:endParaRPr lang="en-US" dirty="0">
              <a:hlinkClick r:id="rId2"/>
            </a:endParaRPr>
          </a:p>
          <a:p>
            <a:r>
              <a:rPr lang="en-US" dirty="0">
                <a:hlinkClick r:id="rId2"/>
              </a:rPr>
              <a:t>http://www.fairdata2000.com/CACFP/index.html</a:t>
            </a:r>
            <a:endParaRPr lang="en-US" dirty="0"/>
          </a:p>
          <a:p>
            <a:endParaRPr lang="en-US" dirty="0"/>
          </a:p>
          <a:p>
            <a:r>
              <a:rPr lang="en-US" dirty="0">
                <a:hlinkClick r:id="rId3"/>
              </a:rPr>
              <a:t>https://bestpractices.nokidhungry.org/events/2016/august/24/new-tool-averaged-eligibility-map</a:t>
            </a:r>
            <a:endParaRPr lang="en-US" dirty="0"/>
          </a:p>
          <a:p>
            <a:endParaRPr lang="en-US" dirty="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24895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2000" y="109845"/>
            <a:ext cx="7600000" cy="4923809"/>
          </a:xfrm>
          <a:prstGeom prst="rect">
            <a:avLst/>
          </a:prstGeom>
        </p:spPr>
      </p:pic>
      <p:sp>
        <p:nvSpPr>
          <p:cNvPr id="3" name="Oval 2"/>
          <p:cNvSpPr/>
          <p:nvPr/>
        </p:nvSpPr>
        <p:spPr>
          <a:xfrm>
            <a:off x="1219200" y="742950"/>
            <a:ext cx="304800" cy="3048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591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118110"/>
            <a:ext cx="7543800" cy="1005840"/>
          </a:xfrm>
        </p:spPr>
        <p:txBody>
          <a:bodyPr/>
          <a:lstStyle/>
          <a:p>
            <a:r>
              <a:rPr lang="en-US" dirty="0"/>
              <a:t>Overview</a:t>
            </a:r>
          </a:p>
        </p:txBody>
      </p:sp>
      <p:sp>
        <p:nvSpPr>
          <p:cNvPr id="3" name="Rectangle 2"/>
          <p:cNvSpPr>
            <a:spLocks noGrp="1"/>
          </p:cNvSpPr>
          <p:nvPr>
            <p:ph sz="quarter" idx="13"/>
          </p:nvPr>
        </p:nvSpPr>
        <p:spPr>
          <a:xfrm>
            <a:off x="609600" y="1200150"/>
            <a:ext cx="3886200" cy="3200400"/>
          </a:xfrm>
        </p:spPr>
        <p:txBody>
          <a:bodyPr anchor="ctr"/>
          <a:lstStyle/>
          <a:p>
            <a:pPr marL="274320" lvl="1"/>
            <a:r>
              <a:rPr lang="en-US" dirty="0"/>
              <a:t>Determination Dates</a:t>
            </a:r>
          </a:p>
          <a:p>
            <a:pPr marL="274320" lvl="1"/>
            <a:r>
              <a:rPr lang="en-US" dirty="0"/>
              <a:t>Documentation</a:t>
            </a:r>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81600" y="1962150"/>
            <a:ext cx="2797215" cy="22098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84228"/>
            <a:ext cx="7562850" cy="4905375"/>
          </a:xfrm>
          <a:prstGeom prst="rect">
            <a:avLst/>
          </a:prstGeom>
        </p:spPr>
      </p:pic>
      <p:sp>
        <p:nvSpPr>
          <p:cNvPr id="3" name="Rectangle 2"/>
          <p:cNvSpPr/>
          <p:nvPr/>
        </p:nvSpPr>
        <p:spPr>
          <a:xfrm>
            <a:off x="5257800" y="2038350"/>
            <a:ext cx="2514600" cy="1143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57800" y="3181350"/>
            <a:ext cx="2514600" cy="533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72400" y="1047751"/>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19200" y="74295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209550"/>
            <a:ext cx="304800" cy="914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rot="10800000">
            <a:off x="8010525" y="375490"/>
            <a:ext cx="685800" cy="3810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2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128587"/>
            <a:ext cx="7562850" cy="4886325"/>
          </a:xfrm>
          <a:prstGeom prst="rect">
            <a:avLst/>
          </a:prstGeom>
        </p:spPr>
      </p:pic>
      <p:sp>
        <p:nvSpPr>
          <p:cNvPr id="3" name="Arrow: Right 2"/>
          <p:cNvSpPr/>
          <p:nvPr/>
        </p:nvSpPr>
        <p:spPr>
          <a:xfrm rot="10800000">
            <a:off x="1219200" y="742950"/>
            <a:ext cx="685800" cy="3048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44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7" y="114300"/>
            <a:ext cx="7591425" cy="4914900"/>
          </a:xfrm>
          <a:prstGeom prst="rect">
            <a:avLst/>
          </a:prstGeom>
        </p:spPr>
      </p:pic>
      <p:sp>
        <p:nvSpPr>
          <p:cNvPr id="3" name="Oval 2"/>
          <p:cNvSpPr/>
          <p:nvPr/>
        </p:nvSpPr>
        <p:spPr>
          <a:xfrm>
            <a:off x="7086600" y="1885950"/>
            <a:ext cx="152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p:cNvSpPr/>
          <p:nvPr/>
        </p:nvSpPr>
        <p:spPr>
          <a:xfrm rot="16200000">
            <a:off x="3619500" y="2533650"/>
            <a:ext cx="3810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54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2000" y="100321"/>
            <a:ext cx="7600000" cy="4942857"/>
          </a:xfrm>
          <a:prstGeom prst="rect">
            <a:avLst/>
          </a:prstGeom>
        </p:spPr>
      </p:pic>
      <p:sp>
        <p:nvSpPr>
          <p:cNvPr id="3" name="Oval 2"/>
          <p:cNvSpPr/>
          <p:nvPr/>
        </p:nvSpPr>
        <p:spPr>
          <a:xfrm>
            <a:off x="6629400" y="165735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59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2000" y="100321"/>
            <a:ext cx="7600000" cy="4942857"/>
          </a:xfrm>
          <a:prstGeom prst="rect">
            <a:avLst/>
          </a:prstGeom>
        </p:spPr>
      </p:pic>
      <p:sp>
        <p:nvSpPr>
          <p:cNvPr id="3" name="Rectangle 2"/>
          <p:cNvSpPr/>
          <p:nvPr/>
        </p:nvSpPr>
        <p:spPr>
          <a:xfrm>
            <a:off x="1143000" y="1428750"/>
            <a:ext cx="1371600" cy="304800"/>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3000" y="1809750"/>
            <a:ext cx="2286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419350"/>
            <a:ext cx="2286000" cy="609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3028950"/>
            <a:ext cx="3962400" cy="1066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3061979"/>
            <a:ext cx="2895600" cy="38099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4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28928"/>
            <a:ext cx="4028571" cy="4942857"/>
          </a:xfrm>
          <a:prstGeom prst="rect">
            <a:avLst/>
          </a:prstGeom>
        </p:spPr>
      </p:pic>
      <p:pic>
        <p:nvPicPr>
          <p:cNvPr id="3" name="Picture 2"/>
          <p:cNvPicPr>
            <a:picLocks noChangeAspect="1"/>
          </p:cNvPicPr>
          <p:nvPr/>
        </p:nvPicPr>
        <p:blipFill>
          <a:blip r:embed="rId4"/>
          <a:stretch>
            <a:fillRect/>
          </a:stretch>
        </p:blipFill>
        <p:spPr>
          <a:xfrm>
            <a:off x="4267200" y="848022"/>
            <a:ext cx="4744170" cy="3304667"/>
          </a:xfrm>
          <a:prstGeom prst="rect">
            <a:avLst/>
          </a:prstGeom>
        </p:spPr>
      </p:pic>
      <p:sp>
        <p:nvSpPr>
          <p:cNvPr id="4" name="Rectangle 3"/>
          <p:cNvSpPr/>
          <p:nvPr/>
        </p:nvSpPr>
        <p:spPr>
          <a:xfrm>
            <a:off x="457200" y="1428750"/>
            <a:ext cx="1371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Elbow 5"/>
          <p:cNvCxnSpPr>
            <a:stCxn id="4" idx="3"/>
          </p:cNvCxnSpPr>
          <p:nvPr/>
        </p:nvCxnSpPr>
        <p:spPr>
          <a:xfrm>
            <a:off x="1828800" y="1543050"/>
            <a:ext cx="2514600" cy="266700"/>
          </a:xfrm>
          <a:prstGeom prst="bentConnector3">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7200" y="1771650"/>
            <a:ext cx="2286000" cy="5714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p:cNvCxnSpPr>
            <a:stCxn id="7" idx="3"/>
          </p:cNvCxnSpPr>
          <p:nvPr/>
        </p:nvCxnSpPr>
        <p:spPr>
          <a:xfrm flipV="1">
            <a:off x="2743200" y="1885950"/>
            <a:ext cx="2743200" cy="1714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3028950"/>
            <a:ext cx="2819400" cy="381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p:cNvCxnSpPr>
            <a:stCxn id="10" idx="3"/>
          </p:cNvCxnSpPr>
          <p:nvPr/>
        </p:nvCxnSpPr>
        <p:spPr>
          <a:xfrm flipV="1">
            <a:off x="3276600" y="2133600"/>
            <a:ext cx="1143000" cy="108585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15000" y="742950"/>
            <a:ext cx="914400" cy="381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6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2952" y="81274"/>
            <a:ext cx="7638095" cy="4980952"/>
          </a:xfrm>
          <a:prstGeom prst="rect">
            <a:avLst/>
          </a:prstGeom>
        </p:spPr>
      </p:pic>
      <p:sp>
        <p:nvSpPr>
          <p:cNvPr id="3" name="Rectangle 2"/>
          <p:cNvSpPr/>
          <p:nvPr/>
        </p:nvSpPr>
        <p:spPr>
          <a:xfrm>
            <a:off x="5486400" y="2571750"/>
            <a:ext cx="13716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3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22901" y="873985"/>
            <a:ext cx="5321099" cy="3257105"/>
          </a:xfrm>
          <a:prstGeom prst="rect">
            <a:avLst/>
          </a:prstGeom>
        </p:spPr>
      </p:pic>
      <p:pic>
        <p:nvPicPr>
          <p:cNvPr id="3" name="Picture 2"/>
          <p:cNvPicPr>
            <a:picLocks noChangeAspect="1"/>
          </p:cNvPicPr>
          <p:nvPr/>
        </p:nvPicPr>
        <p:blipFill rotWithShape="1">
          <a:blip r:embed="rId4"/>
          <a:srcRect l="53990" t="-484"/>
          <a:stretch/>
        </p:blipFill>
        <p:spPr>
          <a:xfrm>
            <a:off x="152400" y="0"/>
            <a:ext cx="3514247" cy="5005076"/>
          </a:xfrm>
          <a:prstGeom prst="rect">
            <a:avLst/>
          </a:prstGeom>
        </p:spPr>
      </p:pic>
      <p:sp>
        <p:nvSpPr>
          <p:cNvPr id="4" name="Rectangle 3"/>
          <p:cNvSpPr/>
          <p:nvPr/>
        </p:nvSpPr>
        <p:spPr>
          <a:xfrm>
            <a:off x="685800" y="2571750"/>
            <a:ext cx="1447800"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Elbow 5"/>
          <p:cNvCxnSpPr/>
          <p:nvPr/>
        </p:nvCxnSpPr>
        <p:spPr>
          <a:xfrm flipV="1">
            <a:off x="2133600" y="2266950"/>
            <a:ext cx="1689301" cy="381000"/>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5800" y="2952750"/>
            <a:ext cx="2286000" cy="685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p:cNvCxnSpPr/>
          <p:nvPr/>
        </p:nvCxnSpPr>
        <p:spPr>
          <a:xfrm flipV="1">
            <a:off x="2971800" y="2343150"/>
            <a:ext cx="2133600" cy="838200"/>
          </a:xfrm>
          <a:prstGeom prst="bentConnector3">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02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742950"/>
            <a:ext cx="7493112" cy="3643124"/>
          </a:xfrm>
          <a:prstGeom prst="rect">
            <a:avLst/>
          </a:prstGeom>
        </p:spPr>
      </p:pic>
    </p:spTree>
    <p:extLst>
      <p:ext uri="{BB962C8B-B14F-4D97-AF65-F5344CB8AC3E}">
        <p14:creationId xmlns:p14="http://schemas.microsoft.com/office/powerpoint/2010/main" val="32594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Thank you!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39135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p>
            <a:r>
              <a:rPr lang="en-US" dirty="0"/>
              <a:t>Tier Determination Dates</a:t>
            </a:r>
          </a:p>
        </p:txBody>
      </p:sp>
      <p:sp>
        <p:nvSpPr>
          <p:cNvPr id="5" name="Rectangle 4"/>
          <p:cNvSpPr>
            <a:spLocks noGrp="1"/>
          </p:cNvSpPr>
          <p:nvPr>
            <p:ph type="subTitle" idx="1"/>
          </p:nvPr>
        </p:nvSpPr>
        <p:spPr/>
        <p:txBody>
          <a:bodyPr>
            <a:normAutofit fontScale="77500" lnSpcReduction="20000"/>
          </a:bodyPr>
          <a:lstStyle/>
          <a:p>
            <a:r>
              <a:rPr lang="en-US" dirty="0"/>
              <a:t>When do you need to re-determine tier 1 classifications?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7543800" cy="1005840"/>
          </a:xfrm>
        </p:spPr>
        <p:txBody>
          <a:bodyPr/>
          <a:lstStyle/>
          <a:p>
            <a:r>
              <a:rPr lang="en-US" dirty="0"/>
              <a:t>Tier Determination Dates</a:t>
            </a:r>
          </a:p>
        </p:txBody>
      </p:sp>
      <p:sp>
        <p:nvSpPr>
          <p:cNvPr id="3" name="Text Placeholder 2"/>
          <p:cNvSpPr>
            <a:spLocks noGrp="1"/>
          </p:cNvSpPr>
          <p:nvPr>
            <p:ph type="body" idx="1"/>
          </p:nvPr>
        </p:nvSpPr>
        <p:spPr/>
        <p:txBody>
          <a:bodyPr>
            <a:normAutofit fontScale="77500" lnSpcReduction="20000"/>
          </a:bodyPr>
          <a:lstStyle/>
          <a:p>
            <a:r>
              <a:rPr lang="en-US" dirty="0"/>
              <a:t>Policy: Sponsor must qualify Tier 1 day care homes using school data, census data, or provider income data.  When determining if a home meets Tier 1 criteria, the sponsor must consult school data prior to using census data or provider income data.</a:t>
            </a:r>
          </a:p>
        </p:txBody>
      </p:sp>
      <p:sp>
        <p:nvSpPr>
          <p:cNvPr id="4" name="Content Placeholder 3"/>
          <p:cNvSpPr>
            <a:spLocks noGrp="1"/>
          </p:cNvSpPr>
          <p:nvPr>
            <p:ph sz="quarter" idx="13"/>
          </p:nvPr>
        </p:nvSpPr>
        <p:spPr/>
        <p:txBody>
          <a:bodyPr/>
          <a:lstStyle/>
          <a:p>
            <a:r>
              <a:rPr lang="en-US" dirty="0"/>
              <a:t>School Data Tier 1 Home</a:t>
            </a:r>
          </a:p>
          <a:p>
            <a:pPr lvl="1"/>
            <a:r>
              <a:rPr lang="en-US" dirty="0"/>
              <a:t>Tier 1 home eligibility based on school data must be re-determined at least every </a:t>
            </a:r>
            <a:r>
              <a:rPr lang="en-US" b="1" dirty="0">
                <a:solidFill>
                  <a:srgbClr val="FF0000"/>
                </a:solidFill>
              </a:rPr>
              <a:t>five years </a:t>
            </a:r>
            <a:r>
              <a:rPr lang="en-US" dirty="0"/>
              <a:t>from the previous date of eligibility determination.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14655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7467600" cy="1005840"/>
          </a:xfrm>
        </p:spPr>
        <p:txBody>
          <a:bodyPr>
            <a:normAutofit fontScale="90000"/>
          </a:bodyPr>
          <a:lstStyle/>
          <a:p>
            <a:r>
              <a:rPr lang="en-US" dirty="0"/>
              <a:t>School Data Tier 1 Re-Determination</a:t>
            </a:r>
          </a:p>
        </p:txBody>
      </p:sp>
      <p:sp>
        <p:nvSpPr>
          <p:cNvPr id="3" name="Content Placeholder 2"/>
          <p:cNvSpPr>
            <a:spLocks noGrp="1"/>
          </p:cNvSpPr>
          <p:nvPr>
            <p:ph sz="quarter" idx="13"/>
          </p:nvPr>
        </p:nvSpPr>
        <p:spPr/>
        <p:txBody>
          <a:bodyPr>
            <a:normAutofit fontScale="92500"/>
          </a:bodyPr>
          <a:lstStyle/>
          <a:p>
            <a:r>
              <a:rPr lang="en-US" dirty="0"/>
              <a:t>Example:</a:t>
            </a:r>
          </a:p>
          <a:p>
            <a:pPr lvl="1"/>
            <a:r>
              <a:rPr lang="en-US" dirty="0"/>
              <a:t>If an initial determination is made June 16, 2017, and is effective June 1, 2017, when must the tier re-determination be made by a sponsor of day care homes?</a:t>
            </a:r>
          </a:p>
        </p:txBody>
      </p:sp>
      <p:sp>
        <p:nvSpPr>
          <p:cNvPr id="4" name="Content Placeholder 3"/>
          <p:cNvSpPr>
            <a:spLocks noGrp="1"/>
          </p:cNvSpPr>
          <p:nvPr>
            <p:ph sz="quarter" idx="14"/>
          </p:nvPr>
        </p:nvSpPr>
        <p:spPr/>
        <p:txBody>
          <a:bodyPr/>
          <a:lstStyle/>
          <a:p>
            <a:r>
              <a:rPr lang="en-US" dirty="0"/>
              <a:t>Answer:</a:t>
            </a:r>
          </a:p>
          <a:p>
            <a:pPr lvl="1"/>
            <a:r>
              <a:rPr lang="en-US" dirty="0"/>
              <a:t>Re-determination must be completed by the end of June 2022, and will be effective June 1, 2022.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270292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7543800" cy="1005840"/>
          </a:xfrm>
        </p:spPr>
        <p:txBody>
          <a:bodyPr>
            <a:normAutofit fontScale="90000"/>
          </a:bodyPr>
          <a:lstStyle/>
          <a:p>
            <a:r>
              <a:rPr lang="en-US" dirty="0"/>
              <a:t>Census Data Tier 1 Re-Determination</a:t>
            </a:r>
          </a:p>
        </p:txBody>
      </p:sp>
      <p:sp>
        <p:nvSpPr>
          <p:cNvPr id="3" name="Content Placeholder 2"/>
          <p:cNvSpPr>
            <a:spLocks noGrp="1"/>
          </p:cNvSpPr>
          <p:nvPr>
            <p:ph sz="quarter" idx="13"/>
          </p:nvPr>
        </p:nvSpPr>
        <p:spPr/>
        <p:txBody>
          <a:bodyPr>
            <a:normAutofit/>
          </a:bodyPr>
          <a:lstStyle/>
          <a:p>
            <a:r>
              <a:rPr lang="en-US" dirty="0"/>
              <a:t>True or False: A census data tier 1 home has to be re-determined every 10 years?</a:t>
            </a:r>
          </a:p>
          <a:p>
            <a:pPr lvl="1"/>
            <a:r>
              <a:rPr lang="en-US" dirty="0"/>
              <a:t>False</a:t>
            </a:r>
          </a:p>
        </p:txBody>
      </p:sp>
      <p:sp>
        <p:nvSpPr>
          <p:cNvPr id="4" name="Content Placeholder 3"/>
          <p:cNvSpPr>
            <a:spLocks noGrp="1"/>
          </p:cNvSpPr>
          <p:nvPr>
            <p:ph sz="quarter" idx="14"/>
          </p:nvPr>
        </p:nvSpPr>
        <p:spPr/>
        <p:txBody>
          <a:bodyPr>
            <a:normAutofit fontScale="62500" lnSpcReduction="20000"/>
          </a:bodyPr>
          <a:lstStyle/>
          <a:p>
            <a:r>
              <a:rPr lang="en-US" dirty="0"/>
              <a:t>Tier 1 home eligibility that is based on census data must be re-determined each time a new census is released by the federal government and approved for use by the USDA.</a:t>
            </a:r>
          </a:p>
          <a:p>
            <a:r>
              <a:rPr lang="en-US" dirty="0"/>
              <a:t>Also must be re-determined every </a:t>
            </a:r>
            <a:r>
              <a:rPr lang="en-US" b="1" dirty="0">
                <a:solidFill>
                  <a:srgbClr val="FF0000"/>
                </a:solidFill>
              </a:rPr>
              <a:t>five years</a:t>
            </a:r>
          </a:p>
          <a:p>
            <a:pPr lvl="1"/>
            <a:r>
              <a:rPr lang="en-US" dirty="0"/>
              <a:t>DOH CCFP Memo March 27, 2012</a:t>
            </a:r>
          </a:p>
          <a:p>
            <a:pPr lvl="1"/>
            <a:r>
              <a:rPr lang="en-US" dirty="0"/>
              <a:t>“…eligibility must be reassessed every five years for provider qualified by census data…”</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392293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7543800" cy="1005840"/>
          </a:xfrm>
        </p:spPr>
        <p:txBody>
          <a:bodyPr>
            <a:normAutofit fontScale="90000"/>
          </a:bodyPr>
          <a:lstStyle/>
          <a:p>
            <a:r>
              <a:rPr lang="en-US" dirty="0"/>
              <a:t>Provider Income Data Tier 1 Re-Determination</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quarter" idx="13"/>
          </p:nvPr>
        </p:nvSpPr>
        <p:spPr/>
        <p:txBody>
          <a:bodyPr>
            <a:normAutofit/>
          </a:bodyPr>
          <a:lstStyle/>
          <a:p>
            <a:r>
              <a:rPr lang="en-US" dirty="0"/>
              <a:t>At a minimum, Tier 1 home eligibility that is based on provider income data must be re-determined </a:t>
            </a:r>
            <a:r>
              <a:rPr lang="en-US" b="1" dirty="0">
                <a:solidFill>
                  <a:srgbClr val="FF0000"/>
                </a:solidFill>
              </a:rPr>
              <a:t>annually</a:t>
            </a:r>
            <a:r>
              <a:rPr lang="en-US" dirty="0"/>
              <a:t> from the date the provider signed and dated the form or from the date the sponsor approved the form if it was not dated by the provider</a:t>
            </a:r>
          </a:p>
        </p:txBody>
      </p:sp>
      <p:pic>
        <p:nvPicPr>
          <p:cNvPr id="5"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7637" y="2211301"/>
            <a:ext cx="3114675" cy="15686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13389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Tier 2 Re-Determination</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547383"/>
            <a:ext cx="3886200" cy="2878996"/>
          </a:xfrm>
        </p:spPr>
      </p:pic>
      <p:sp>
        <p:nvSpPr>
          <p:cNvPr id="7" name="Content Placeholder 6"/>
          <p:cNvSpPr>
            <a:spLocks noGrp="1"/>
          </p:cNvSpPr>
          <p:nvPr>
            <p:ph sz="quarter" idx="14"/>
          </p:nvPr>
        </p:nvSpPr>
        <p:spPr/>
        <p:txBody>
          <a:bodyPr>
            <a:normAutofit lnSpcReduction="10000"/>
          </a:bodyPr>
          <a:lstStyle/>
          <a:p>
            <a:r>
              <a:rPr lang="en-US" dirty="0"/>
              <a:t>Tier 2 providers must be informed they can request a reclassification review</a:t>
            </a:r>
          </a:p>
          <a:p>
            <a:r>
              <a:rPr lang="en-US"/>
              <a:t>Re-determination should </a:t>
            </a:r>
            <a:r>
              <a:rPr lang="en-US" dirty="0"/>
              <a:t>be made </a:t>
            </a:r>
            <a:r>
              <a:rPr lang="en-US" b="1" dirty="0">
                <a:solidFill>
                  <a:srgbClr val="FF0000"/>
                </a:solidFill>
              </a:rPr>
              <a:t>annually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spTree>
    <p:extLst>
      <p:ext uri="{BB962C8B-B14F-4D97-AF65-F5344CB8AC3E}">
        <p14:creationId xmlns:p14="http://schemas.microsoft.com/office/powerpoint/2010/main" val="360869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7543800" cy="1005840"/>
          </a:xfrm>
        </p:spPr>
        <p:txBody>
          <a:bodyPr/>
          <a:lstStyle/>
          <a:p>
            <a:r>
              <a:rPr lang="en-US" dirty="0"/>
              <a:t>DCH Tier 1 Determination Date</a:t>
            </a:r>
          </a:p>
        </p:txBody>
      </p:sp>
      <p:sp>
        <p:nvSpPr>
          <p:cNvPr id="3" name="Content Placeholder 2"/>
          <p:cNvSpPr>
            <a:spLocks noGrp="1"/>
          </p:cNvSpPr>
          <p:nvPr>
            <p:ph sz="quarter" idx="13"/>
          </p:nvPr>
        </p:nvSpPr>
        <p:spPr>
          <a:xfrm>
            <a:off x="609600" y="1352551"/>
            <a:ext cx="2895600" cy="3268624"/>
          </a:xfrm>
        </p:spPr>
        <p:txBody>
          <a:bodyPr>
            <a:normAutofit fontScale="77500" lnSpcReduction="20000"/>
          </a:bodyPr>
          <a:lstStyle/>
          <a:p>
            <a:r>
              <a:rPr lang="en-US" dirty="0"/>
              <a:t>Utilize the DCH Tier 1 Determination Date Report</a:t>
            </a:r>
          </a:p>
          <a:p>
            <a:pPr lvl="1"/>
            <a:r>
              <a:rPr lang="en-US" dirty="0"/>
              <a:t>You can look at previous and upcoming months</a:t>
            </a:r>
          </a:p>
          <a:p>
            <a:pPr lvl="1"/>
            <a:r>
              <a:rPr lang="en-US" dirty="0"/>
              <a:t>Lists determination date, next determination date due, provider name, address, 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18110"/>
            <a:ext cx="914400" cy="1032042"/>
          </a:xfrm>
          <a:prstGeom prst="rect">
            <a:avLst/>
          </a:prstGeom>
        </p:spPr>
      </p:pic>
      <p:pic>
        <p:nvPicPr>
          <p:cNvPr id="7" name="Picture 6"/>
          <p:cNvPicPr>
            <a:picLocks noChangeAspect="1"/>
          </p:cNvPicPr>
          <p:nvPr/>
        </p:nvPicPr>
        <p:blipFill>
          <a:blip r:embed="rId3"/>
          <a:stretch>
            <a:fillRect/>
          </a:stretch>
        </p:blipFill>
        <p:spPr>
          <a:xfrm>
            <a:off x="3660000" y="1432327"/>
            <a:ext cx="5407800" cy="3188848"/>
          </a:xfrm>
          <a:prstGeom prst="rect">
            <a:avLst/>
          </a:prstGeom>
        </p:spPr>
      </p:pic>
    </p:spTree>
    <p:extLst>
      <p:ext uri="{BB962C8B-B14F-4D97-AF65-F5344CB8AC3E}">
        <p14:creationId xmlns:p14="http://schemas.microsoft.com/office/powerpoint/2010/main" val="3845530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16x9">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presentation</Template>
  <TotalTime>0</TotalTime>
  <Words>2357</Words>
  <Application>Microsoft Office PowerPoint</Application>
  <PresentationFormat>On-screen Show (16:9)</PresentationFormat>
  <Paragraphs>108</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Tw Cen MT</vt:lpstr>
      <vt:lpstr>Wingdings</vt:lpstr>
      <vt:lpstr>Wingdings 2</vt:lpstr>
      <vt:lpstr>WidescreenPresentation16x9</vt:lpstr>
      <vt:lpstr>Tier Determination</vt:lpstr>
      <vt:lpstr>Overview</vt:lpstr>
      <vt:lpstr>Tier Determination Dates</vt:lpstr>
      <vt:lpstr>Tier Determination Dates</vt:lpstr>
      <vt:lpstr>School Data Tier 1 Re-Determination</vt:lpstr>
      <vt:lpstr>Census Data Tier 1 Re-Determination</vt:lpstr>
      <vt:lpstr>Provider Income Data Tier 1 Re-Determination</vt:lpstr>
      <vt:lpstr>Tier 2 Re-Determination</vt:lpstr>
      <vt:lpstr>DCH Tier 1 Determination Date</vt:lpstr>
      <vt:lpstr>Documentation</vt:lpstr>
      <vt:lpstr>School Data Documentation</vt:lpstr>
      <vt:lpstr>School Data Documentation</vt:lpstr>
      <vt:lpstr>School Data Documentation</vt:lpstr>
      <vt:lpstr>School Data Documentation</vt:lpstr>
      <vt:lpstr>Documentation that is not allowed</vt:lpstr>
      <vt:lpstr>A new census map that a sponsor can use for determining Tier 1 Home</vt:lpstr>
      <vt:lpstr>USDA’s Averaging Policy</vt:lpstr>
      <vt:lpstr>Maps that can be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2017-04-20T15:28:54Z</dcterms:created>
  <dcterms:modified xsi:type="dcterms:W3CDTF">2017-04-28T12:57:28Z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